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8" r:id="rId27"/>
    <p:sldId id="281" r:id="rId28"/>
    <p:sldId id="282" r:id="rId29"/>
    <p:sldId id="283" r:id="rId30"/>
    <p:sldId id="284" r:id="rId31"/>
    <p:sldId id="285" r:id="rId32"/>
    <p:sldId id="286" r:id="rId33"/>
    <p:sldId id="289" r:id="rId34"/>
    <p:sldId id="287" r:id="rId35"/>
    <p:sldId id="290" r:id="rId36"/>
    <p:sldId id="294" r:id="rId37"/>
    <p:sldId id="291" r:id="rId38"/>
    <p:sldId id="292" r:id="rId39"/>
    <p:sldId id="293"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1" r:id="rId56"/>
    <p:sldId id="310"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p:cViewPr varScale="1">
        <p:scale>
          <a:sx n="69" d="100"/>
          <a:sy n="69" d="100"/>
        </p:scale>
        <p:origin x="-1410"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74BB0165-714C-47BC-A746-3DC75E06F1E5}" type="datetimeFigureOut">
              <a:rPr lang="en-IN" smtClean="0"/>
              <a:t>08-09-2023</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E1ED485-B495-4256-A507-005BE79CDB44}"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BB0165-714C-47BC-A746-3DC75E06F1E5}"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1ED485-B495-4256-A507-005BE79CDB4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BB0165-714C-47BC-A746-3DC75E06F1E5}"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1ED485-B495-4256-A507-005BE79CDB44}"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BB0165-714C-47BC-A746-3DC75E06F1E5}"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1ED485-B495-4256-A507-005BE79CDB44}"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BB0165-714C-47BC-A746-3DC75E06F1E5}"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1ED485-B495-4256-A507-005BE79CDB44}"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74BB0165-714C-47BC-A746-3DC75E06F1E5}"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1ED485-B495-4256-A507-005BE79CDB44}"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BB0165-714C-47BC-A746-3DC75E06F1E5}" type="datetimeFigureOut">
              <a:rPr lang="en-IN" smtClean="0"/>
              <a:t>08-09-2023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E1ED485-B495-4256-A507-005BE79CDB44}"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BB0165-714C-47BC-A746-3DC75E06F1E5}" type="datetimeFigureOut">
              <a:rPr lang="en-IN" smtClean="0"/>
              <a:t>08-09-2023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E1ED485-B495-4256-A507-005BE79CDB44}"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BB0165-714C-47BC-A746-3DC75E06F1E5}" type="datetimeFigureOut">
              <a:rPr lang="en-IN" smtClean="0"/>
              <a:t>08-09-2023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E1ED485-B495-4256-A507-005BE79CDB4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74BB0165-714C-47BC-A746-3DC75E06F1E5}" type="datetimeFigureOut">
              <a:rPr lang="en-IN" smtClean="0"/>
              <a:t>08-09-2023</a:t>
            </a:fld>
            <a:endParaRPr lang="en-IN"/>
          </a:p>
        </p:txBody>
      </p:sp>
      <p:sp>
        <p:nvSpPr>
          <p:cNvPr id="7" name="Slide Number Placeholder 6"/>
          <p:cNvSpPr>
            <a:spLocks noGrp="1"/>
          </p:cNvSpPr>
          <p:nvPr>
            <p:ph type="sldNum" sz="quarter" idx="12"/>
          </p:nvPr>
        </p:nvSpPr>
        <p:spPr/>
        <p:txBody>
          <a:bodyPr/>
          <a:lstStyle/>
          <a:p>
            <a:fld id="{FE1ED485-B495-4256-A507-005BE79CDB44}"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BB0165-714C-47BC-A746-3DC75E06F1E5}" type="datetimeFigureOut">
              <a:rPr lang="en-IN" smtClean="0"/>
              <a:t>08-09-2023</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a:p>
        </p:txBody>
      </p:sp>
      <p:sp>
        <p:nvSpPr>
          <p:cNvPr id="7" name="Slide Number Placeholder 6"/>
          <p:cNvSpPr>
            <a:spLocks noGrp="1"/>
          </p:cNvSpPr>
          <p:nvPr>
            <p:ph type="sldNum" sz="quarter" idx="12"/>
          </p:nvPr>
        </p:nvSpPr>
        <p:spPr/>
        <p:txBody>
          <a:bodyPr/>
          <a:lstStyle/>
          <a:p>
            <a:fld id="{FE1ED485-B495-4256-A507-005BE79CDB44}"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74BB0165-714C-47BC-A746-3DC75E06F1E5}" type="datetimeFigureOut">
              <a:rPr lang="en-IN" smtClean="0"/>
              <a:t>08-09-2023</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E1ED485-B495-4256-A507-005BE79CDB44}"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9827" y="0"/>
            <a:ext cx="4564173" cy="3026930"/>
          </a:xfrm>
          <a:prstGeom prst="rect">
            <a:avLst/>
          </a:prstGeom>
          <a:ln>
            <a:noFill/>
          </a:ln>
          <a:effectLst>
            <a:outerShdw blurRad="76200" dir="13500000" sy="23000" kx="1200000" algn="br" rotWithShape="0">
              <a:prstClr val="black">
                <a:alpha val="20000"/>
              </a:prstClr>
            </a:outerShdw>
            <a:reflection blurRad="6350" stA="52000" endA="300" endPos="35000" dir="5400000" sy="-100000" algn="bl" rotWithShape="0"/>
            <a:softEdge rad="127000"/>
          </a:effectLst>
          <a:scene3d>
            <a:camera prst="orthographicFront">
              <a:rot lat="0" lon="0" rev="0"/>
            </a:camera>
            <a:lightRig rig="glow" dir="t">
              <a:rot lat="0" lon="0" rev="4800000"/>
            </a:lightRig>
          </a:scene3d>
          <a:sp3d prstMaterial="matte">
            <a:bevelT w="127000" h="63500"/>
          </a:sp3d>
        </p:spPr>
      </p:pic>
      <p:sp>
        <p:nvSpPr>
          <p:cNvPr id="2" name="Title 1"/>
          <p:cNvSpPr>
            <a:spLocks noGrp="1"/>
          </p:cNvSpPr>
          <p:nvPr>
            <p:ph type="ctrTitle"/>
          </p:nvPr>
        </p:nvSpPr>
        <p:spPr>
          <a:xfrm>
            <a:off x="4572000" y="3356992"/>
            <a:ext cx="3672407" cy="1224136"/>
          </a:xfrm>
        </p:spPr>
        <p:txBody>
          <a:bodyPr>
            <a:normAutofit/>
          </a:bodyPr>
          <a:lstStyle/>
          <a:p>
            <a:pPr algn="ctr"/>
            <a:r>
              <a:rPr lang="en-IN" sz="3200" b="1" dirty="0"/>
              <a:t>Rossmann</a:t>
            </a:r>
            <a:br>
              <a:rPr lang="en-IN" sz="3200" b="1" dirty="0"/>
            </a:br>
            <a:r>
              <a:rPr lang="en-IN" sz="3200" b="1" dirty="0"/>
              <a:t>Pharmaceuticals</a:t>
            </a:r>
          </a:p>
        </p:txBody>
      </p:sp>
      <p:sp>
        <p:nvSpPr>
          <p:cNvPr id="3" name="Subtitle 2"/>
          <p:cNvSpPr>
            <a:spLocks noGrp="1"/>
          </p:cNvSpPr>
          <p:nvPr>
            <p:ph type="subTitle" idx="1"/>
          </p:nvPr>
        </p:nvSpPr>
        <p:spPr>
          <a:xfrm>
            <a:off x="4733365" y="4581128"/>
            <a:ext cx="3309803" cy="1440160"/>
          </a:xfrm>
        </p:spPr>
        <p:txBody>
          <a:bodyPr>
            <a:noAutofit/>
          </a:bodyPr>
          <a:lstStyle/>
          <a:p>
            <a:pPr algn="ctr"/>
            <a:r>
              <a:rPr lang="en-IN" sz="2800" b="1" dirty="0">
                <a:solidFill>
                  <a:schemeClr val="accent1"/>
                </a:solidFill>
              </a:rPr>
              <a:t>Sales prediction</a:t>
            </a:r>
          </a:p>
          <a:p>
            <a:pPr algn="ctr"/>
            <a:r>
              <a:rPr lang="en-IN" sz="2800" b="1" dirty="0">
                <a:solidFill>
                  <a:schemeClr val="accent1"/>
                </a:solidFill>
              </a:rPr>
              <a:t>across multiple stores</a:t>
            </a:r>
          </a:p>
        </p:txBody>
      </p:sp>
      <p:sp>
        <p:nvSpPr>
          <p:cNvPr id="5" name="TextBox 4"/>
          <p:cNvSpPr txBox="1"/>
          <p:nvPr/>
        </p:nvSpPr>
        <p:spPr>
          <a:xfrm>
            <a:off x="8651" y="6162735"/>
            <a:ext cx="3203848" cy="735747"/>
          </a:xfrm>
          <a:prstGeom prst="ellipse">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NextHikes</a:t>
            </a:r>
            <a:endParaRPr lang="en-IN"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Snip Diagonal Corner Rectangle 6"/>
          <p:cNvSpPr/>
          <p:nvPr/>
        </p:nvSpPr>
        <p:spPr>
          <a:xfrm>
            <a:off x="4579827" y="6357640"/>
            <a:ext cx="4544244" cy="477500"/>
          </a:xfrm>
          <a:prstGeom prst="snip2DiagRect">
            <a:avLst/>
          </a:prstGeom>
          <a:solidFill>
            <a:schemeClr val="bg2">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SUBMITTED BY: SUMIT M. RAUT</a:t>
            </a:r>
            <a:endParaRPr 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164543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28" y="1412776"/>
            <a:ext cx="8167527" cy="4902864"/>
          </a:xfrm>
          <a:prstGeom prst="rect">
            <a:avLst/>
          </a:prstGeom>
        </p:spPr>
      </p:pic>
    </p:spTree>
    <p:extLst>
      <p:ext uri="{BB962C8B-B14F-4D97-AF65-F5344CB8AC3E}">
        <p14:creationId xmlns:p14="http://schemas.microsoft.com/office/powerpoint/2010/main" val="4245635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7" y="764704"/>
            <a:ext cx="7416824" cy="4634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9426" y="5661248"/>
            <a:ext cx="8208912" cy="830997"/>
          </a:xfrm>
          <a:prstGeom prst="rect">
            <a:avLst/>
          </a:prstGeom>
        </p:spPr>
        <p:txBody>
          <a:bodyPr wrap="square">
            <a:spAutoFit/>
          </a:bodyPr>
          <a:lstStyle/>
          <a:p>
            <a:pPr algn="ctr"/>
            <a:r>
              <a:rPr lang="en-IN" sz="2400" dirty="0" smtClean="0"/>
              <a:t>The overall avg. sales of No School Holiday is higher than School Holiday.</a:t>
            </a:r>
            <a:endParaRPr lang="en-IN" sz="2400" dirty="0"/>
          </a:p>
        </p:txBody>
      </p:sp>
    </p:spTree>
    <p:extLst>
      <p:ext uri="{BB962C8B-B14F-4D97-AF65-F5344CB8AC3E}">
        <p14:creationId xmlns:p14="http://schemas.microsoft.com/office/powerpoint/2010/main" val="40989060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89" y="692696"/>
            <a:ext cx="8136904" cy="46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6513" y="5518795"/>
            <a:ext cx="8136903" cy="1015663"/>
          </a:xfrm>
          <a:prstGeom prst="rect">
            <a:avLst/>
          </a:prstGeom>
        </p:spPr>
        <p:txBody>
          <a:bodyPr wrap="square">
            <a:spAutoFit/>
          </a:bodyPr>
          <a:lstStyle/>
          <a:p>
            <a:pPr marL="342900" indent="-342900">
              <a:buClr>
                <a:schemeClr val="accent1"/>
              </a:buClr>
              <a:buSzPct val="100000"/>
              <a:buFont typeface="Courier New" pitchFamily="49" charset="0"/>
              <a:buChar char="o"/>
            </a:pPr>
            <a:r>
              <a:rPr lang="en-IN" sz="2000" dirty="0" smtClean="0"/>
              <a:t>From above plot showing us that there is no such difference in Sales on State Holiday and Non State Holiday.</a:t>
            </a:r>
          </a:p>
          <a:p>
            <a:pPr marL="342900" indent="-342900">
              <a:buClr>
                <a:schemeClr val="accent1"/>
              </a:buClr>
              <a:buSzPct val="100000"/>
              <a:buFont typeface="Courier New" pitchFamily="49" charset="0"/>
              <a:buChar char="o"/>
            </a:pPr>
            <a:r>
              <a:rPr lang="en-IN" sz="2000" dirty="0" smtClean="0"/>
              <a:t>Store B has most sales than Store A,C and D.</a:t>
            </a:r>
            <a:endParaRPr lang="en-IN" sz="2000" dirty="0"/>
          </a:p>
        </p:txBody>
      </p:sp>
    </p:spTree>
    <p:extLst>
      <p:ext uri="{BB962C8B-B14F-4D97-AF65-F5344CB8AC3E}">
        <p14:creationId xmlns:p14="http://schemas.microsoft.com/office/powerpoint/2010/main" val="3973416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692696"/>
            <a:ext cx="7632847" cy="4699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7544" y="5391972"/>
            <a:ext cx="8208912" cy="1015663"/>
          </a:xfrm>
          <a:prstGeom prst="rect">
            <a:avLst/>
          </a:prstGeom>
        </p:spPr>
        <p:txBody>
          <a:bodyPr wrap="square">
            <a:spAutoFit/>
          </a:bodyPr>
          <a:lstStyle/>
          <a:p>
            <a:pPr marL="285750" indent="-285750">
              <a:buClr>
                <a:schemeClr val="accent1"/>
              </a:buClr>
              <a:buFont typeface="Courier New" pitchFamily="49" charset="0"/>
              <a:buChar char="o"/>
            </a:pPr>
            <a:r>
              <a:rPr lang="en-IN" sz="2000" dirty="0" smtClean="0"/>
              <a:t>Sales on Public holiday, Easter and Christmas are very low as compare to No Holiday.</a:t>
            </a:r>
          </a:p>
          <a:p>
            <a:pPr marL="285750" indent="-285750">
              <a:buClr>
                <a:schemeClr val="accent1"/>
              </a:buClr>
              <a:buFont typeface="Courier New" pitchFamily="49" charset="0"/>
              <a:buChar char="o"/>
            </a:pPr>
            <a:r>
              <a:rPr lang="en-IN" sz="2000" dirty="0" smtClean="0"/>
              <a:t>Christmas average sale is most less than other public holiday.</a:t>
            </a:r>
            <a:endParaRPr lang="en-IN" sz="2000" dirty="0"/>
          </a:p>
        </p:txBody>
      </p:sp>
    </p:spTree>
    <p:extLst>
      <p:ext uri="{BB962C8B-B14F-4D97-AF65-F5344CB8AC3E}">
        <p14:creationId xmlns:p14="http://schemas.microsoft.com/office/powerpoint/2010/main" val="2707094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743034"/>
            <a:ext cx="8208912" cy="4990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7544" y="5733256"/>
            <a:ext cx="8208912" cy="707886"/>
          </a:xfrm>
          <a:prstGeom prst="rect">
            <a:avLst/>
          </a:prstGeom>
        </p:spPr>
        <p:txBody>
          <a:bodyPr wrap="square">
            <a:spAutoFit/>
          </a:bodyPr>
          <a:lstStyle/>
          <a:p>
            <a:pPr marL="342900" indent="-342900">
              <a:buClr>
                <a:schemeClr val="accent1"/>
              </a:buClr>
              <a:buFont typeface="Courier New" pitchFamily="49" charset="0"/>
              <a:buChar char="o"/>
            </a:pPr>
            <a:r>
              <a:rPr lang="en-IN" sz="2000" dirty="0" smtClean="0"/>
              <a:t>Correlation between Sales and Customers: 0.8947</a:t>
            </a:r>
          </a:p>
          <a:p>
            <a:pPr marL="342900" indent="-342900">
              <a:buClr>
                <a:schemeClr val="accent1"/>
              </a:buClr>
              <a:buFont typeface="Courier New" pitchFamily="49" charset="0"/>
              <a:buChar char="o"/>
            </a:pPr>
            <a:r>
              <a:rPr lang="en-IN" sz="2000" dirty="0" smtClean="0"/>
              <a:t>Sales </a:t>
            </a:r>
            <a:r>
              <a:rPr lang="en-IN" sz="2000" dirty="0"/>
              <a:t>is positively correlated with the </a:t>
            </a:r>
            <a:r>
              <a:rPr lang="en-IN" sz="2000" dirty="0" smtClean="0"/>
              <a:t>Customers.</a:t>
            </a:r>
            <a:endParaRPr lang="en-IN" sz="2000" dirty="0"/>
          </a:p>
        </p:txBody>
      </p:sp>
    </p:spTree>
    <p:extLst>
      <p:ext uri="{BB962C8B-B14F-4D97-AF65-F5344CB8AC3E}">
        <p14:creationId xmlns:p14="http://schemas.microsoft.com/office/powerpoint/2010/main" val="15325105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833438"/>
            <a:ext cx="8096250"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33342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628" y="836712"/>
            <a:ext cx="6696744" cy="450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7544" y="5383833"/>
            <a:ext cx="8208912" cy="1015663"/>
          </a:xfrm>
          <a:prstGeom prst="rect">
            <a:avLst/>
          </a:prstGeom>
        </p:spPr>
        <p:txBody>
          <a:bodyPr wrap="square">
            <a:spAutoFit/>
          </a:bodyPr>
          <a:lstStyle/>
          <a:p>
            <a:pPr marL="342900" indent="-342900">
              <a:buClr>
                <a:schemeClr val="accent1"/>
              </a:buClr>
              <a:buFont typeface="Courier New" pitchFamily="49" charset="0"/>
              <a:buChar char="o"/>
            </a:pPr>
            <a:r>
              <a:rPr lang="en-IN" sz="2000" dirty="0" smtClean="0"/>
              <a:t>From above graphs it shows that in Dec. highest sales occur due to promotion on earlier months.</a:t>
            </a:r>
          </a:p>
          <a:p>
            <a:pPr marL="342900" indent="-342900">
              <a:buClr>
                <a:schemeClr val="accent1"/>
              </a:buClr>
              <a:buFont typeface="Courier New" pitchFamily="49" charset="0"/>
              <a:buChar char="o"/>
            </a:pPr>
            <a:r>
              <a:rPr lang="en-IN" sz="2000" dirty="0" smtClean="0"/>
              <a:t>It shows positive effect on sales and customer increase rate.</a:t>
            </a:r>
            <a:endParaRPr lang="en-IN" sz="2000" dirty="0"/>
          </a:p>
        </p:txBody>
      </p:sp>
    </p:spTree>
    <p:extLst>
      <p:ext uri="{BB962C8B-B14F-4D97-AF65-F5344CB8AC3E}">
        <p14:creationId xmlns:p14="http://schemas.microsoft.com/office/powerpoint/2010/main" val="3110076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60" y="764704"/>
            <a:ext cx="8094488"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9960" y="5301208"/>
            <a:ext cx="8227934" cy="1200329"/>
          </a:xfrm>
          <a:prstGeom prst="rect">
            <a:avLst/>
          </a:prstGeom>
        </p:spPr>
        <p:txBody>
          <a:bodyPr wrap="square">
            <a:spAutoFit/>
          </a:bodyPr>
          <a:lstStyle/>
          <a:p>
            <a:pPr marL="285750" indent="-285750">
              <a:buClr>
                <a:schemeClr val="accent1"/>
              </a:buClr>
              <a:buFont typeface="Courier New" pitchFamily="49" charset="0"/>
              <a:buChar char="o"/>
            </a:pPr>
            <a:r>
              <a:rPr lang="en-IN" dirty="0" smtClean="0"/>
              <a:t>For store type a, c and d, promotion has a very significant effect on increasing sales. but in store type b, it has less on effect</a:t>
            </a:r>
          </a:p>
          <a:p>
            <a:pPr marL="285750" indent="-285750">
              <a:buClr>
                <a:schemeClr val="accent1"/>
              </a:buClr>
              <a:buFont typeface="Courier New" pitchFamily="49" charset="0"/>
              <a:buChar char="o"/>
            </a:pPr>
            <a:r>
              <a:rPr lang="en-IN" dirty="0" smtClean="0"/>
              <a:t>Applying promotion more on store type A, B and C is more effective.</a:t>
            </a:r>
          </a:p>
          <a:p>
            <a:pPr marL="285750" indent="-285750">
              <a:buClr>
                <a:schemeClr val="accent1"/>
              </a:buClr>
              <a:buFont typeface="Courier New" pitchFamily="49" charset="0"/>
              <a:buChar char="o"/>
            </a:pPr>
            <a:r>
              <a:rPr lang="en-IN" dirty="0" smtClean="0"/>
              <a:t>Applying promotion on Store b is not effective.</a:t>
            </a:r>
            <a:endParaRPr lang="en-IN" dirty="0"/>
          </a:p>
        </p:txBody>
      </p:sp>
    </p:spTree>
    <p:extLst>
      <p:ext uri="{BB962C8B-B14F-4D97-AF65-F5344CB8AC3E}">
        <p14:creationId xmlns:p14="http://schemas.microsoft.com/office/powerpoint/2010/main" val="23177448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764704"/>
            <a:ext cx="8208911" cy="468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76105" y="5616584"/>
            <a:ext cx="8208911" cy="923330"/>
          </a:xfrm>
          <a:prstGeom prst="rect">
            <a:avLst/>
          </a:prstGeom>
        </p:spPr>
        <p:txBody>
          <a:bodyPr wrap="square">
            <a:spAutoFit/>
          </a:bodyPr>
          <a:lstStyle/>
          <a:p>
            <a:pPr marL="285750" indent="-285750">
              <a:buClr>
                <a:schemeClr val="accent1"/>
              </a:buClr>
              <a:buFont typeface="Courier New" pitchFamily="49" charset="0"/>
              <a:buChar char="o"/>
            </a:pPr>
            <a:r>
              <a:rPr lang="en-IN" dirty="0" smtClean="0"/>
              <a:t>The average number of customers came to stores on Sunday is not as much lower than remaining days of week</a:t>
            </a:r>
          </a:p>
          <a:p>
            <a:pPr marL="285750" indent="-285750">
              <a:buClr>
                <a:schemeClr val="accent1"/>
              </a:buClr>
              <a:buFont typeface="Courier New" pitchFamily="49" charset="0"/>
              <a:buChar char="o"/>
            </a:pPr>
            <a:r>
              <a:rPr lang="en-IN" dirty="0" smtClean="0"/>
              <a:t>Therefore if the stores will open on Sunday it will beneficial for sales.</a:t>
            </a:r>
            <a:endParaRPr lang="en-IN" dirty="0"/>
          </a:p>
        </p:txBody>
      </p:sp>
    </p:spTree>
    <p:extLst>
      <p:ext uri="{BB962C8B-B14F-4D97-AF65-F5344CB8AC3E}">
        <p14:creationId xmlns:p14="http://schemas.microsoft.com/office/powerpoint/2010/main" val="16775683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692696"/>
            <a:ext cx="6552728"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5343" y="5157192"/>
            <a:ext cx="8208912" cy="1323439"/>
          </a:xfrm>
          <a:prstGeom prst="rect">
            <a:avLst/>
          </a:prstGeom>
        </p:spPr>
        <p:txBody>
          <a:bodyPr wrap="square">
            <a:spAutoFit/>
          </a:bodyPr>
          <a:lstStyle/>
          <a:p>
            <a:pPr marL="342900" indent="-342900">
              <a:buClr>
                <a:schemeClr val="accent1"/>
              </a:buClr>
              <a:buFont typeface="Courier New" pitchFamily="49" charset="0"/>
              <a:buChar char="o"/>
            </a:pPr>
            <a:r>
              <a:rPr lang="en-IN" sz="2000" dirty="0" smtClean="0"/>
              <a:t>There are 927 stores that are open on all weekdays.</a:t>
            </a:r>
          </a:p>
          <a:p>
            <a:pPr marL="342900" indent="-342900">
              <a:buClr>
                <a:schemeClr val="accent1"/>
              </a:buClr>
              <a:buFont typeface="Courier New" pitchFamily="49" charset="0"/>
              <a:buChar char="o"/>
            </a:pPr>
            <a:r>
              <a:rPr lang="en-IN" sz="2000" dirty="0" smtClean="0"/>
              <a:t>Average Sales on Weekdays = 6861.21 and Average Sales on Weekends = 3033.53, there is clear difference between the sales on Weekdays and Weekends.</a:t>
            </a:r>
            <a:endParaRPr lang="en-IN" sz="2000" dirty="0"/>
          </a:p>
        </p:txBody>
      </p:sp>
    </p:spTree>
    <p:extLst>
      <p:ext uri="{BB962C8B-B14F-4D97-AF65-F5344CB8AC3E}">
        <p14:creationId xmlns:p14="http://schemas.microsoft.com/office/powerpoint/2010/main" val="2674537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764704"/>
            <a:ext cx="7024744" cy="792088"/>
          </a:xfrm>
        </p:spPr>
        <p:txBody>
          <a:bodyPr>
            <a:normAutofit/>
          </a:bodyPr>
          <a:lstStyle/>
          <a:p>
            <a:pPr algn="ctr"/>
            <a:r>
              <a:rPr lang="en-IN" b="1" dirty="0" smtClean="0"/>
              <a:t>Introduction</a:t>
            </a:r>
            <a:endParaRPr lang="en-IN" b="1" dirty="0"/>
          </a:p>
        </p:txBody>
      </p:sp>
      <p:sp>
        <p:nvSpPr>
          <p:cNvPr id="3" name="Content Placeholder 2"/>
          <p:cNvSpPr>
            <a:spLocks noGrp="1"/>
          </p:cNvSpPr>
          <p:nvPr>
            <p:ph idx="1"/>
          </p:nvPr>
        </p:nvSpPr>
        <p:spPr>
          <a:xfrm>
            <a:off x="467544" y="1772816"/>
            <a:ext cx="8208912" cy="4752528"/>
          </a:xfrm>
        </p:spPr>
        <p:txBody>
          <a:bodyPr/>
          <a:lstStyle/>
          <a:p>
            <a:r>
              <a:rPr lang="en-IN" dirty="0"/>
              <a:t>Predicting sales performance is one of the key challenges every business face. </a:t>
            </a:r>
            <a:endParaRPr lang="en-IN" dirty="0" smtClean="0"/>
          </a:p>
          <a:p>
            <a:r>
              <a:rPr lang="en-IN" dirty="0" smtClean="0"/>
              <a:t>It is important </a:t>
            </a:r>
            <a:r>
              <a:rPr lang="en-IN" dirty="0"/>
              <a:t>for firms to predict customer demands to offer the right product at the </a:t>
            </a:r>
            <a:r>
              <a:rPr lang="en-IN" dirty="0" smtClean="0"/>
              <a:t>right time </a:t>
            </a:r>
            <a:r>
              <a:rPr lang="en-IN" dirty="0"/>
              <a:t>and at the right </a:t>
            </a:r>
            <a:r>
              <a:rPr lang="en-IN" dirty="0" smtClean="0"/>
              <a:t>place.</a:t>
            </a:r>
          </a:p>
          <a:p>
            <a:r>
              <a:rPr lang="en-IN" dirty="0" smtClean="0"/>
              <a:t>The </a:t>
            </a:r>
            <a:r>
              <a:rPr lang="en-IN" dirty="0"/>
              <a:t>importance of this issue is underlined by the fact </a:t>
            </a:r>
            <a:r>
              <a:rPr lang="en-IN" dirty="0" smtClean="0"/>
              <a:t>that figuratively </a:t>
            </a:r>
            <a:r>
              <a:rPr lang="en-IN" dirty="0"/>
              <a:t>a bazillion consulting firms are on the market trying to offer </a:t>
            </a:r>
            <a:r>
              <a:rPr lang="en-IN" dirty="0" smtClean="0"/>
              <a:t>sales forecasting </a:t>
            </a:r>
            <a:r>
              <a:rPr lang="en-IN" dirty="0"/>
              <a:t>services to businesses of all </a:t>
            </a:r>
            <a:r>
              <a:rPr lang="en-IN" dirty="0" smtClean="0"/>
              <a:t>sizes.</a:t>
            </a:r>
            <a:endParaRPr lang="en-IN" dirty="0"/>
          </a:p>
        </p:txBody>
      </p:sp>
    </p:spTree>
    <p:extLst>
      <p:ext uri="{BB962C8B-B14F-4D97-AF65-F5344CB8AC3E}">
        <p14:creationId xmlns:p14="http://schemas.microsoft.com/office/powerpoint/2010/main" val="4018023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833438"/>
            <a:ext cx="7920880" cy="46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34364" y="5661248"/>
            <a:ext cx="8208912" cy="707886"/>
          </a:xfrm>
          <a:prstGeom prst="rect">
            <a:avLst/>
          </a:prstGeom>
        </p:spPr>
        <p:txBody>
          <a:bodyPr wrap="square">
            <a:spAutoFit/>
          </a:bodyPr>
          <a:lstStyle/>
          <a:p>
            <a:pPr marL="342900" indent="-342900">
              <a:buClr>
                <a:schemeClr val="accent1"/>
              </a:buClr>
              <a:buFont typeface="Courier New" pitchFamily="49" charset="0"/>
              <a:buChar char="o"/>
            </a:pPr>
            <a:r>
              <a:rPr lang="en-IN" sz="2000" dirty="0" smtClean="0"/>
              <a:t>The Avg Sales on B-type assortment is very high.</a:t>
            </a:r>
          </a:p>
          <a:p>
            <a:pPr marL="342900" indent="-342900">
              <a:buClr>
                <a:schemeClr val="accent1"/>
              </a:buClr>
              <a:buFont typeface="Courier New" pitchFamily="49" charset="0"/>
              <a:buChar char="o"/>
            </a:pPr>
            <a:r>
              <a:rPr lang="en-IN" sz="2000" dirty="0" smtClean="0"/>
              <a:t>The Avg Sales on A-type assortment is the lowest.</a:t>
            </a:r>
            <a:endParaRPr lang="en-IN" sz="2000" dirty="0"/>
          </a:p>
        </p:txBody>
      </p:sp>
    </p:spTree>
    <p:extLst>
      <p:ext uri="{BB962C8B-B14F-4D97-AF65-F5344CB8AC3E}">
        <p14:creationId xmlns:p14="http://schemas.microsoft.com/office/powerpoint/2010/main" val="3110628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87" y="620688"/>
            <a:ext cx="7210425"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4987" y="5623744"/>
            <a:ext cx="8208912" cy="923330"/>
          </a:xfrm>
          <a:prstGeom prst="rect">
            <a:avLst/>
          </a:prstGeom>
        </p:spPr>
        <p:txBody>
          <a:bodyPr wrap="square">
            <a:spAutoFit/>
          </a:bodyPr>
          <a:lstStyle/>
          <a:p>
            <a:pPr marL="285750" indent="-285750">
              <a:buClr>
                <a:schemeClr val="accent1"/>
              </a:buClr>
              <a:buFont typeface="Courier New" pitchFamily="49" charset="0"/>
              <a:buChar char="o"/>
            </a:pPr>
            <a:r>
              <a:rPr lang="en-IN" dirty="0" smtClean="0"/>
              <a:t>We have negative correlation between Competition Distance and Sales.</a:t>
            </a:r>
          </a:p>
          <a:p>
            <a:pPr marL="285750" indent="-285750">
              <a:buClr>
                <a:schemeClr val="accent1"/>
              </a:buClr>
              <a:buFont typeface="Courier New" pitchFamily="49" charset="0"/>
              <a:buChar char="o"/>
            </a:pPr>
            <a:r>
              <a:rPr lang="en-IN" dirty="0" smtClean="0"/>
              <a:t>Competition Distance is not as much affected on the sales.</a:t>
            </a:r>
            <a:endParaRPr lang="en-IN" dirty="0"/>
          </a:p>
        </p:txBody>
      </p:sp>
    </p:spTree>
    <p:extLst>
      <p:ext uri="{BB962C8B-B14F-4D97-AF65-F5344CB8AC3E}">
        <p14:creationId xmlns:p14="http://schemas.microsoft.com/office/powerpoint/2010/main" val="39742661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702988"/>
            <a:ext cx="5976664" cy="439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3548" y="5066849"/>
            <a:ext cx="8208912" cy="1477328"/>
          </a:xfrm>
          <a:prstGeom prst="rect">
            <a:avLst/>
          </a:prstGeom>
        </p:spPr>
        <p:txBody>
          <a:bodyPr wrap="square">
            <a:spAutoFit/>
          </a:bodyPr>
          <a:lstStyle/>
          <a:p>
            <a:pPr marL="285750" indent="-285750">
              <a:buClr>
                <a:schemeClr val="accent1"/>
              </a:buClr>
              <a:buFont typeface="Courier New" pitchFamily="49" charset="0"/>
              <a:buChar char="o"/>
            </a:pPr>
            <a:r>
              <a:rPr lang="en-IN" dirty="0" smtClean="0"/>
              <a:t>Percentage of sales drop after the competition open: 3.84%.</a:t>
            </a:r>
          </a:p>
          <a:p>
            <a:pPr marL="285750" indent="-285750">
              <a:buClr>
                <a:schemeClr val="accent1"/>
              </a:buClr>
              <a:buFont typeface="Courier New" pitchFamily="49" charset="0"/>
              <a:buChar char="o"/>
            </a:pPr>
            <a:r>
              <a:rPr lang="en-IN" dirty="0" smtClean="0"/>
              <a:t>From above graph we clearly see that the percentage of sales is drop after the competition open.</a:t>
            </a:r>
          </a:p>
          <a:p>
            <a:pPr marL="285750" indent="-285750">
              <a:buClr>
                <a:schemeClr val="accent1"/>
              </a:buClr>
              <a:buFont typeface="Courier New" pitchFamily="49" charset="0"/>
              <a:buChar char="o"/>
            </a:pPr>
            <a:r>
              <a:rPr lang="en-IN" dirty="0" smtClean="0"/>
              <a:t>The value of sales drop is not more but it affects on old sales value in little bit.</a:t>
            </a:r>
            <a:endParaRPr lang="en-IN" dirty="0"/>
          </a:p>
        </p:txBody>
      </p:sp>
    </p:spTree>
    <p:extLst>
      <p:ext uri="{BB962C8B-B14F-4D97-AF65-F5344CB8AC3E}">
        <p14:creationId xmlns:p14="http://schemas.microsoft.com/office/powerpoint/2010/main" val="35746217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67544" y="681692"/>
            <a:ext cx="8208912" cy="1296144"/>
          </a:xfrm>
          <a:prstGeom prst="rect">
            <a:avLst/>
          </a:prstGeom>
        </p:spPr>
        <p:txBody>
          <a:bodyPr>
            <a:normAutofit lnSpcReduction="1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dirty="0" smtClean="0"/>
              <a:t>Predictio</a:t>
            </a:r>
            <a:r>
              <a:rPr lang="en-IN" b="1" dirty="0" smtClean="0"/>
              <a:t>n of Store Sales Using Machine Learning Algorithms</a:t>
            </a:r>
            <a:endParaRPr lang="en-IN" b="1" dirty="0"/>
          </a:p>
        </p:txBody>
      </p:sp>
      <p:sp>
        <p:nvSpPr>
          <p:cNvPr id="5" name="Content Placeholder 2"/>
          <p:cNvSpPr txBox="1">
            <a:spLocks/>
          </p:cNvSpPr>
          <p:nvPr/>
        </p:nvSpPr>
        <p:spPr>
          <a:xfrm>
            <a:off x="467544" y="1844824"/>
            <a:ext cx="8208912" cy="4680520"/>
          </a:xfrm>
          <a:prstGeom prst="rect">
            <a:avLst/>
          </a:prstGeom>
        </p:spPr>
        <p:txBody>
          <a:bodyPr>
            <a:normAutofit lnSpcReduction="1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dirty="0"/>
              <a:t>Prediction of sales is the central task in this challenge. </a:t>
            </a:r>
            <a:endParaRPr lang="en-IN" dirty="0" smtClean="0"/>
          </a:p>
          <a:p>
            <a:r>
              <a:rPr lang="en-IN" dirty="0" smtClean="0"/>
              <a:t>We </a:t>
            </a:r>
            <a:r>
              <a:rPr lang="en-IN" dirty="0"/>
              <a:t>want to predict daily sales </a:t>
            </a:r>
            <a:r>
              <a:rPr lang="en-IN" dirty="0" smtClean="0"/>
              <a:t>in various </a:t>
            </a:r>
            <a:r>
              <a:rPr lang="en-IN" dirty="0"/>
              <a:t>stores up to 6 weeks ahead of time. This will help the company plan ahead </a:t>
            </a:r>
            <a:r>
              <a:rPr lang="en-IN" dirty="0" smtClean="0"/>
              <a:t>of time.</a:t>
            </a:r>
          </a:p>
          <a:p>
            <a:pPr marL="68580" indent="0" algn="ctr">
              <a:buNone/>
            </a:pPr>
            <a:r>
              <a:rPr lang="en-IN" b="1" dirty="0" smtClean="0"/>
              <a:t>Preprocessing : </a:t>
            </a:r>
            <a:endParaRPr lang="en-IN" b="1" dirty="0"/>
          </a:p>
          <a:p>
            <a:r>
              <a:rPr lang="en-IN" dirty="0"/>
              <a:t>It is important to process the data into a format where it can be fed to a machine </a:t>
            </a:r>
            <a:r>
              <a:rPr lang="en-IN" dirty="0" smtClean="0"/>
              <a:t>learning model</a:t>
            </a:r>
            <a:r>
              <a:rPr lang="en-IN" dirty="0"/>
              <a:t>. </a:t>
            </a:r>
            <a:endParaRPr lang="en-IN" dirty="0" smtClean="0"/>
          </a:p>
          <a:p>
            <a:r>
              <a:rPr lang="en-IN" dirty="0" smtClean="0"/>
              <a:t>This </a:t>
            </a:r>
            <a:r>
              <a:rPr lang="en-IN" dirty="0"/>
              <a:t>typically means converting all non-numeric columns to numeric, </a:t>
            </a:r>
            <a:r>
              <a:rPr lang="en-IN" dirty="0" smtClean="0"/>
              <a:t>handling NaN </a:t>
            </a:r>
            <a:r>
              <a:rPr lang="en-IN" dirty="0"/>
              <a:t>values and generating new features from already existing features.</a:t>
            </a:r>
            <a:endParaRPr lang="en-IN" dirty="0"/>
          </a:p>
        </p:txBody>
      </p:sp>
    </p:spTree>
    <p:extLst>
      <p:ext uri="{BB962C8B-B14F-4D97-AF65-F5344CB8AC3E}">
        <p14:creationId xmlns:p14="http://schemas.microsoft.com/office/powerpoint/2010/main" val="10842612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668" t="28037" r="8636" b="7016"/>
          <a:stretch/>
        </p:blipFill>
        <p:spPr>
          <a:xfrm>
            <a:off x="467544" y="1052736"/>
            <a:ext cx="8208912" cy="4752528"/>
          </a:xfrm>
          <a:prstGeom prst="rect">
            <a:avLst/>
          </a:prstGeom>
        </p:spPr>
      </p:pic>
    </p:spTree>
    <p:extLst>
      <p:ext uri="{BB962C8B-B14F-4D97-AF65-F5344CB8AC3E}">
        <p14:creationId xmlns:p14="http://schemas.microsoft.com/office/powerpoint/2010/main" val="30461052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818" t="27767" r="8636" b="6747"/>
          <a:stretch/>
        </p:blipFill>
        <p:spPr>
          <a:xfrm>
            <a:off x="467544" y="1268760"/>
            <a:ext cx="8208912" cy="4536504"/>
          </a:xfrm>
          <a:prstGeom prst="rect">
            <a:avLst/>
          </a:prstGeom>
        </p:spPr>
      </p:pic>
    </p:spTree>
    <p:extLst>
      <p:ext uri="{BB962C8B-B14F-4D97-AF65-F5344CB8AC3E}">
        <p14:creationId xmlns:p14="http://schemas.microsoft.com/office/powerpoint/2010/main" val="3576515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50" y="1124744"/>
            <a:ext cx="8136904"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3589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757" t="32618" r="37121"/>
          <a:stretch/>
        </p:blipFill>
        <p:spPr>
          <a:xfrm>
            <a:off x="686303" y="1052736"/>
            <a:ext cx="7632847" cy="5184576"/>
          </a:xfrm>
          <a:prstGeom prst="rect">
            <a:avLst/>
          </a:prstGeom>
        </p:spPr>
      </p:pic>
    </p:spTree>
    <p:extLst>
      <p:ext uri="{BB962C8B-B14F-4D97-AF65-F5344CB8AC3E}">
        <p14:creationId xmlns:p14="http://schemas.microsoft.com/office/powerpoint/2010/main" val="3953752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664" y="908720"/>
            <a:ext cx="8059633" cy="547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4336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758" t="37738" r="11212" b="7555"/>
          <a:stretch/>
        </p:blipFill>
        <p:spPr>
          <a:xfrm>
            <a:off x="538483" y="1124744"/>
            <a:ext cx="8136904" cy="4104456"/>
          </a:xfrm>
          <a:prstGeom prst="rect">
            <a:avLst/>
          </a:prstGeom>
        </p:spPr>
      </p:pic>
    </p:spTree>
    <p:extLst>
      <p:ext uri="{BB962C8B-B14F-4D97-AF65-F5344CB8AC3E}">
        <p14:creationId xmlns:p14="http://schemas.microsoft.com/office/powerpoint/2010/main" val="330897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772816"/>
            <a:ext cx="8208912" cy="4779893"/>
          </a:xfrm>
        </p:spPr>
        <p:txBody>
          <a:bodyPr>
            <a:normAutofit/>
          </a:bodyPr>
          <a:lstStyle/>
          <a:p>
            <a:r>
              <a:rPr lang="en-IN" dirty="0" smtClean="0"/>
              <a:t>Rossmann </a:t>
            </a:r>
            <a:r>
              <a:rPr lang="en-IN" dirty="0"/>
              <a:t>operates over 3,000 drug stores in 7 European countries. </a:t>
            </a:r>
            <a:endParaRPr lang="en-IN" dirty="0" smtClean="0"/>
          </a:p>
          <a:p>
            <a:r>
              <a:rPr lang="en-IN" dirty="0" smtClean="0"/>
              <a:t>Currently</a:t>
            </a:r>
            <a:r>
              <a:rPr lang="en-IN" dirty="0"/>
              <a:t>, Rossmann store managers are tasked with predicting their daily sales for up to six weeks in advance. </a:t>
            </a:r>
            <a:endParaRPr lang="en-IN" dirty="0" smtClean="0"/>
          </a:p>
          <a:p>
            <a:r>
              <a:rPr lang="en-IN" dirty="0" smtClean="0"/>
              <a:t>Store </a:t>
            </a:r>
            <a:r>
              <a:rPr lang="en-IN" dirty="0"/>
              <a:t>sales are influenced by many factors, including promotions, competition, school and state holidays, seasonality, and locality. </a:t>
            </a:r>
            <a:endParaRPr lang="en-IN" dirty="0" smtClean="0"/>
          </a:p>
          <a:p>
            <a:r>
              <a:rPr lang="en-IN" dirty="0" smtClean="0"/>
              <a:t>With </a:t>
            </a:r>
            <a:r>
              <a:rPr lang="en-IN" dirty="0"/>
              <a:t>thousands of individual managers predicting sales based on their unique circumstances, the accuracy of results can be quite varied</a:t>
            </a:r>
            <a:r>
              <a:rPr lang="en-IN" dirty="0" smtClean="0"/>
              <a:t>.</a:t>
            </a:r>
            <a:endParaRPr lang="en-IN" dirty="0"/>
          </a:p>
        </p:txBody>
      </p:sp>
      <p:sp>
        <p:nvSpPr>
          <p:cNvPr id="4" name="Title 1"/>
          <p:cNvSpPr>
            <a:spLocks noGrp="1"/>
          </p:cNvSpPr>
          <p:nvPr>
            <p:ph type="title"/>
          </p:nvPr>
        </p:nvSpPr>
        <p:spPr>
          <a:xfrm>
            <a:off x="467544" y="764704"/>
            <a:ext cx="8208912" cy="792088"/>
          </a:xfrm>
        </p:spPr>
        <p:txBody>
          <a:bodyPr>
            <a:normAutofit/>
          </a:bodyPr>
          <a:lstStyle/>
          <a:p>
            <a:pPr algn="ctr"/>
            <a:r>
              <a:rPr lang="en-IN" b="1" dirty="0" smtClean="0"/>
              <a:t>Problem Statement</a:t>
            </a:r>
            <a:endParaRPr lang="en-IN" b="1" dirty="0"/>
          </a:p>
        </p:txBody>
      </p:sp>
    </p:spTree>
    <p:extLst>
      <p:ext uri="{BB962C8B-B14F-4D97-AF65-F5344CB8AC3E}">
        <p14:creationId xmlns:p14="http://schemas.microsoft.com/office/powerpoint/2010/main" val="42122045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667" t="36661" r="28182" b="15909"/>
          <a:stretch/>
        </p:blipFill>
        <p:spPr>
          <a:xfrm>
            <a:off x="539552" y="1268760"/>
            <a:ext cx="8064896" cy="4104455"/>
          </a:xfrm>
          <a:prstGeom prst="rect">
            <a:avLst/>
          </a:prstGeom>
        </p:spPr>
      </p:pic>
    </p:spTree>
    <p:extLst>
      <p:ext uri="{BB962C8B-B14F-4D97-AF65-F5344CB8AC3E}">
        <p14:creationId xmlns:p14="http://schemas.microsoft.com/office/powerpoint/2010/main" val="1415679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758" t="31540" r="29243" b="16718"/>
          <a:stretch/>
        </p:blipFill>
        <p:spPr>
          <a:xfrm>
            <a:off x="467544" y="1052736"/>
            <a:ext cx="8208911" cy="3816424"/>
          </a:xfrm>
          <a:prstGeom prst="rect">
            <a:avLst/>
          </a:prstGeom>
        </p:spPr>
      </p:pic>
    </p:spTree>
    <p:extLst>
      <p:ext uri="{BB962C8B-B14F-4D97-AF65-F5344CB8AC3E}">
        <p14:creationId xmlns:p14="http://schemas.microsoft.com/office/powerpoint/2010/main" val="2287004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061" t="29653" r="30302" b="10520"/>
          <a:stretch/>
        </p:blipFill>
        <p:spPr>
          <a:xfrm>
            <a:off x="453868" y="908720"/>
            <a:ext cx="8208912" cy="4608512"/>
          </a:xfrm>
          <a:prstGeom prst="rect">
            <a:avLst/>
          </a:prstGeom>
        </p:spPr>
      </p:pic>
      <p:sp>
        <p:nvSpPr>
          <p:cNvPr id="3" name="Rectangle 2"/>
          <p:cNvSpPr/>
          <p:nvPr/>
        </p:nvSpPr>
        <p:spPr>
          <a:xfrm>
            <a:off x="453868" y="5787061"/>
            <a:ext cx="8208912" cy="461665"/>
          </a:xfrm>
          <a:prstGeom prst="rect">
            <a:avLst/>
          </a:prstGeom>
        </p:spPr>
        <p:txBody>
          <a:bodyPr wrap="square">
            <a:spAutoFit/>
          </a:bodyPr>
          <a:lstStyle/>
          <a:p>
            <a:pPr algn="ctr"/>
            <a:r>
              <a:rPr lang="en-IN" sz="2400" dirty="0" smtClean="0"/>
              <a:t>Choosing </a:t>
            </a:r>
            <a:r>
              <a:rPr lang="en-IN" sz="2400" dirty="0"/>
              <a:t>Mean Square Error as my Loss function</a:t>
            </a:r>
          </a:p>
        </p:txBody>
      </p:sp>
    </p:spTree>
    <p:extLst>
      <p:ext uri="{BB962C8B-B14F-4D97-AF65-F5344CB8AC3E}">
        <p14:creationId xmlns:p14="http://schemas.microsoft.com/office/powerpoint/2010/main" val="4260186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764704"/>
            <a:ext cx="7557467" cy="5615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07950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55" y="1052736"/>
            <a:ext cx="8058150"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5536" y="529516"/>
            <a:ext cx="4408406" cy="523220"/>
          </a:xfrm>
          <a:prstGeom prst="rect">
            <a:avLst/>
          </a:prstGeom>
        </p:spPr>
        <p:txBody>
          <a:bodyPr wrap="square">
            <a:spAutoFit/>
          </a:bodyPr>
          <a:lstStyle/>
          <a:p>
            <a:r>
              <a:rPr lang="en-IN" sz="2800" b="1" dirty="0">
                <a:solidFill>
                  <a:schemeClr val="bg2">
                    <a:lumMod val="75000"/>
                  </a:schemeClr>
                </a:solidFill>
              </a:rPr>
              <a:t>Post Prediction </a:t>
            </a:r>
            <a:r>
              <a:rPr lang="en-IN" sz="2800" b="1" dirty="0" smtClean="0">
                <a:solidFill>
                  <a:schemeClr val="bg2">
                    <a:lumMod val="75000"/>
                  </a:schemeClr>
                </a:solidFill>
              </a:rPr>
              <a:t>Analysis</a:t>
            </a:r>
            <a:endParaRPr lang="en-IN" sz="2800" b="1" dirty="0">
              <a:solidFill>
                <a:schemeClr val="bg2">
                  <a:lumMod val="75000"/>
                </a:schemeClr>
              </a:solidFill>
            </a:endParaRPr>
          </a:p>
        </p:txBody>
      </p:sp>
    </p:spTree>
    <p:extLst>
      <p:ext uri="{BB962C8B-B14F-4D97-AF65-F5344CB8AC3E}">
        <p14:creationId xmlns:p14="http://schemas.microsoft.com/office/powerpoint/2010/main" val="25279388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364" t="27768" r="27576" b="12944"/>
          <a:stretch/>
        </p:blipFill>
        <p:spPr>
          <a:xfrm>
            <a:off x="539656" y="1268760"/>
            <a:ext cx="8064792" cy="4608511"/>
          </a:xfrm>
          <a:prstGeom prst="rect">
            <a:avLst/>
          </a:prstGeom>
        </p:spPr>
      </p:pic>
      <p:sp>
        <p:nvSpPr>
          <p:cNvPr id="4" name="Rectangle 3"/>
          <p:cNvSpPr/>
          <p:nvPr/>
        </p:nvSpPr>
        <p:spPr>
          <a:xfrm>
            <a:off x="539655" y="467380"/>
            <a:ext cx="4029075" cy="523220"/>
          </a:xfrm>
          <a:prstGeom prst="rect">
            <a:avLst/>
          </a:prstGeom>
        </p:spPr>
        <p:txBody>
          <a:bodyPr wrap="square">
            <a:spAutoFit/>
          </a:bodyPr>
          <a:lstStyle/>
          <a:p>
            <a:r>
              <a:rPr lang="en-IN" sz="2800" b="1" dirty="0">
                <a:solidFill>
                  <a:schemeClr val="bg2">
                    <a:lumMod val="75000"/>
                  </a:schemeClr>
                </a:solidFill>
              </a:rPr>
              <a:t>Serialize </a:t>
            </a:r>
            <a:r>
              <a:rPr lang="en-IN" sz="2800" b="1" dirty="0" smtClean="0">
                <a:solidFill>
                  <a:schemeClr val="bg2">
                    <a:lumMod val="75000"/>
                  </a:schemeClr>
                </a:solidFill>
              </a:rPr>
              <a:t>Models</a:t>
            </a:r>
            <a:endParaRPr lang="en-IN" sz="2800" b="1" dirty="0">
              <a:solidFill>
                <a:schemeClr val="bg2">
                  <a:lumMod val="75000"/>
                </a:schemeClr>
              </a:solidFill>
            </a:endParaRPr>
          </a:p>
        </p:txBody>
      </p:sp>
    </p:spTree>
    <p:extLst>
      <p:ext uri="{BB962C8B-B14F-4D97-AF65-F5344CB8AC3E}">
        <p14:creationId xmlns:p14="http://schemas.microsoft.com/office/powerpoint/2010/main" val="41095608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67544" y="681692"/>
            <a:ext cx="8208912" cy="1296144"/>
          </a:xfrm>
          <a:prstGeom prst="rect">
            <a:avLst/>
          </a:prstGeom>
        </p:spPr>
        <p:txBody>
          <a:bodyPr>
            <a:normAutofit lnSpcReduction="1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dirty="0"/>
              <a:t>Building </a:t>
            </a:r>
            <a:r>
              <a:rPr lang="en-IN" b="1" dirty="0" smtClean="0"/>
              <a:t>Model </a:t>
            </a:r>
            <a:r>
              <a:rPr lang="en-IN" b="1" dirty="0"/>
              <a:t>with </a:t>
            </a:r>
            <a:r>
              <a:rPr lang="en-IN" b="1" dirty="0"/>
              <a:t>D</a:t>
            </a:r>
            <a:r>
              <a:rPr lang="en-IN" b="1" dirty="0" smtClean="0"/>
              <a:t>eep Learning</a:t>
            </a:r>
            <a:endParaRPr lang="en-IN" b="1" dirty="0"/>
          </a:p>
        </p:txBody>
      </p:sp>
      <p:sp>
        <p:nvSpPr>
          <p:cNvPr id="5" name="Content Placeholder 2"/>
          <p:cNvSpPr txBox="1">
            <a:spLocks/>
          </p:cNvSpPr>
          <p:nvPr/>
        </p:nvSpPr>
        <p:spPr>
          <a:xfrm>
            <a:off x="467544" y="1844824"/>
            <a:ext cx="8208912" cy="4680520"/>
          </a:xfrm>
          <a:prstGeom prst="rect">
            <a:avLst/>
          </a:prstGeom>
        </p:spPr>
        <p:txBody>
          <a:bodyPr>
            <a:normAutofit lnSpcReduction="1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dirty="0"/>
              <a:t>Deep Learning techniques can be used to predict various outcomes including but </a:t>
            </a:r>
            <a:r>
              <a:rPr lang="en-IN" dirty="0" smtClean="0"/>
              <a:t>not limited </a:t>
            </a:r>
            <a:r>
              <a:rPr lang="en-IN" dirty="0"/>
              <a:t>to future sales</a:t>
            </a:r>
            <a:r>
              <a:rPr lang="en-IN" dirty="0" smtClean="0"/>
              <a:t>. </a:t>
            </a:r>
          </a:p>
          <a:p>
            <a:r>
              <a:rPr lang="en-IN" dirty="0" smtClean="0"/>
              <a:t>We </a:t>
            </a:r>
            <a:r>
              <a:rPr lang="en-IN" dirty="0"/>
              <a:t>want </a:t>
            </a:r>
            <a:r>
              <a:rPr lang="en-IN" dirty="0" smtClean="0"/>
              <a:t>to </a:t>
            </a:r>
            <a:r>
              <a:rPr lang="en-IN" dirty="0"/>
              <a:t>create a deep learning model of the Long </a:t>
            </a:r>
            <a:r>
              <a:rPr lang="en-IN" dirty="0" smtClean="0"/>
              <a:t>Short Term </a:t>
            </a:r>
            <a:r>
              <a:rPr lang="en-IN" dirty="0"/>
              <a:t>Memory which is a type of Recurrent Neural Network .</a:t>
            </a:r>
            <a:r>
              <a:rPr lang="en-IN" dirty="0" smtClean="0"/>
              <a:t>.</a:t>
            </a:r>
          </a:p>
          <a:p>
            <a:pPr marL="68580" indent="0" algn="ctr">
              <a:buNone/>
            </a:pPr>
            <a:r>
              <a:rPr lang="en-IN" b="1" dirty="0" smtClean="0"/>
              <a:t>Preprocessing : </a:t>
            </a:r>
            <a:endParaRPr lang="en-IN" b="1" dirty="0"/>
          </a:p>
          <a:p>
            <a:r>
              <a:rPr lang="en-IN" dirty="0"/>
              <a:t>It is important to process the data into a format where it can be fed to a machine </a:t>
            </a:r>
            <a:r>
              <a:rPr lang="en-IN" dirty="0" smtClean="0"/>
              <a:t>learning model</a:t>
            </a:r>
            <a:r>
              <a:rPr lang="en-IN" dirty="0"/>
              <a:t>. </a:t>
            </a:r>
            <a:endParaRPr lang="en-IN" dirty="0" smtClean="0"/>
          </a:p>
          <a:p>
            <a:r>
              <a:rPr lang="en-IN" dirty="0" smtClean="0"/>
              <a:t>This </a:t>
            </a:r>
            <a:r>
              <a:rPr lang="en-IN" dirty="0"/>
              <a:t>typically means converting all non-numeric columns to numeric, </a:t>
            </a:r>
            <a:r>
              <a:rPr lang="en-IN" dirty="0" smtClean="0"/>
              <a:t>handling NaN </a:t>
            </a:r>
            <a:r>
              <a:rPr lang="en-IN" dirty="0"/>
              <a:t>values and generating new features from already existing features.</a:t>
            </a:r>
            <a:endParaRPr lang="en-IN" dirty="0"/>
          </a:p>
        </p:txBody>
      </p:sp>
    </p:spTree>
    <p:extLst>
      <p:ext uri="{BB962C8B-B14F-4D97-AF65-F5344CB8AC3E}">
        <p14:creationId xmlns:p14="http://schemas.microsoft.com/office/powerpoint/2010/main" val="37383938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987" y="836712"/>
            <a:ext cx="8208912" cy="830997"/>
          </a:xfrm>
          <a:prstGeom prst="rect">
            <a:avLst/>
          </a:prstGeom>
        </p:spPr>
        <p:txBody>
          <a:bodyPr wrap="square">
            <a:spAutoFit/>
          </a:bodyPr>
          <a:lstStyle/>
          <a:p>
            <a:pPr marL="342900" indent="-342900">
              <a:buClr>
                <a:schemeClr val="bg2">
                  <a:lumMod val="50000"/>
                </a:schemeClr>
              </a:buClr>
              <a:buFont typeface="Courier New" pitchFamily="49" charset="0"/>
              <a:buChar char="o"/>
            </a:pPr>
            <a:r>
              <a:rPr lang="en-IN" sz="2400" dirty="0"/>
              <a:t>Isolate the Rossmann Store Sales dataset into time series data</a:t>
            </a:r>
            <a:endParaRPr lang="en-IN"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788" t="23751" r="51212" b="10224"/>
          <a:stretch/>
        </p:blipFill>
        <p:spPr>
          <a:xfrm>
            <a:off x="539552" y="1916832"/>
            <a:ext cx="8064896" cy="4248471"/>
          </a:xfrm>
          <a:prstGeom prst="rect">
            <a:avLst/>
          </a:prstGeom>
        </p:spPr>
      </p:pic>
    </p:spTree>
    <p:extLst>
      <p:ext uri="{BB962C8B-B14F-4D97-AF65-F5344CB8AC3E}">
        <p14:creationId xmlns:p14="http://schemas.microsoft.com/office/powerpoint/2010/main" val="35482945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260648"/>
            <a:ext cx="8928992"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6065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909" t="26689" r="55843" b="19951"/>
          <a:stretch/>
        </p:blipFill>
        <p:spPr>
          <a:xfrm>
            <a:off x="747014" y="708006"/>
            <a:ext cx="7713418" cy="3945129"/>
          </a:xfrm>
          <a:prstGeom prst="rect">
            <a:avLst/>
          </a:prstGeom>
        </p:spPr>
      </p:pic>
      <p:sp>
        <p:nvSpPr>
          <p:cNvPr id="3" name="Rectangle 2"/>
          <p:cNvSpPr/>
          <p:nvPr/>
        </p:nvSpPr>
        <p:spPr>
          <a:xfrm>
            <a:off x="539551" y="4869160"/>
            <a:ext cx="8146063" cy="1631216"/>
          </a:xfrm>
          <a:prstGeom prst="rect">
            <a:avLst/>
          </a:prstGeom>
        </p:spPr>
        <p:txBody>
          <a:bodyPr wrap="square">
            <a:spAutoFit/>
          </a:bodyPr>
          <a:lstStyle/>
          <a:p>
            <a:pPr marL="285750" indent="-285750" algn="just">
              <a:buClr>
                <a:schemeClr val="bg2">
                  <a:lumMod val="50000"/>
                </a:schemeClr>
              </a:buClr>
              <a:buFont typeface="Courier New" pitchFamily="49" charset="0"/>
              <a:buChar char="o"/>
            </a:pPr>
            <a:r>
              <a:rPr lang="en-IN" sz="2000" b="1" dirty="0"/>
              <a:t>ADF </a:t>
            </a:r>
            <a:r>
              <a:rPr lang="en-IN" sz="2000" b="1" dirty="0" smtClean="0"/>
              <a:t>Statistic : </a:t>
            </a:r>
            <a:r>
              <a:rPr lang="en-IN" sz="2000" dirty="0"/>
              <a:t>The ADF statistic is -4.719271399336019 which represents the measure of differencing required for the data to become stationary. In this case the ADF statistic is considerably more negative, than the values suggesting that the data series is likely to be stationary than non stationary.</a:t>
            </a:r>
          </a:p>
        </p:txBody>
      </p:sp>
    </p:spTree>
    <p:extLst>
      <p:ext uri="{BB962C8B-B14F-4D97-AF65-F5344CB8AC3E}">
        <p14:creationId xmlns:p14="http://schemas.microsoft.com/office/powerpoint/2010/main" val="426710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08912" cy="1512168"/>
          </a:xfrm>
        </p:spPr>
        <p:txBody>
          <a:bodyPr>
            <a:noAutofit/>
          </a:bodyPr>
          <a:lstStyle/>
          <a:p>
            <a:pPr algn="ctr"/>
            <a:r>
              <a:rPr lang="en-IN" b="1" dirty="0"/>
              <a:t>Data Collection and </a:t>
            </a:r>
            <a:r>
              <a:rPr lang="en-IN" b="1" dirty="0" smtClean="0"/>
              <a:t/>
            </a:r>
            <a:br>
              <a:rPr lang="en-IN" b="1" dirty="0" smtClean="0"/>
            </a:br>
            <a:r>
              <a:rPr lang="en-IN" b="1" dirty="0" smtClean="0"/>
              <a:t>Pre-processing</a:t>
            </a:r>
            <a:endParaRPr lang="en-IN" b="1" dirty="0"/>
          </a:p>
        </p:txBody>
      </p:sp>
      <p:sp>
        <p:nvSpPr>
          <p:cNvPr id="5" name="Content Placeholder 4"/>
          <p:cNvSpPr txBox="1">
            <a:spLocks noGrp="1"/>
          </p:cNvSpPr>
          <p:nvPr>
            <p:ph idx="1"/>
          </p:nvPr>
        </p:nvSpPr>
        <p:spPr>
          <a:xfrm>
            <a:off x="468313" y="1989138"/>
            <a:ext cx="8207375" cy="830997"/>
          </a:xfrm>
          <a:prstGeom prst="rect">
            <a:avLst/>
          </a:prstGeom>
          <a:noFill/>
        </p:spPr>
        <p:txBody>
          <a:bodyPr wrap="square" rtlCol="0">
            <a:spAutoFit/>
          </a:bodyPr>
          <a:lstStyle/>
          <a:p>
            <a:pPr marL="457200" indent="-457200">
              <a:buFont typeface="Wingdings" pitchFamily="2" charset="2"/>
              <a:buChar char="§"/>
            </a:pPr>
            <a:r>
              <a:rPr lang="en-IN" dirty="0" smtClean="0">
                <a:solidFill>
                  <a:schemeClr val="tx2"/>
                </a:solidFill>
                <a:latin typeface="Century Gothic" pitchFamily="34" charset="0"/>
              </a:rPr>
              <a:t>These are the python libraries we used for Loading, cleaning, manipulating and Visualizing the data .</a:t>
            </a:r>
            <a:endParaRPr lang="en-IN" dirty="0">
              <a:solidFill>
                <a:schemeClr val="tx2"/>
              </a:solidFill>
              <a:latin typeface="Century Gothic"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787" t="38277" r="62253" b="27228"/>
          <a:stretch/>
        </p:blipFill>
        <p:spPr>
          <a:xfrm>
            <a:off x="1187624" y="3068960"/>
            <a:ext cx="6768752" cy="2952328"/>
          </a:xfrm>
          <a:prstGeom prst="rect">
            <a:avLst/>
          </a:prstGeom>
        </p:spPr>
      </p:pic>
    </p:spTree>
    <p:extLst>
      <p:ext uri="{BB962C8B-B14F-4D97-AF65-F5344CB8AC3E}">
        <p14:creationId xmlns:p14="http://schemas.microsoft.com/office/powerpoint/2010/main" val="27009169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106" y="908720"/>
            <a:ext cx="8208912" cy="5324535"/>
          </a:xfrm>
          <a:prstGeom prst="rect">
            <a:avLst/>
          </a:prstGeom>
        </p:spPr>
        <p:txBody>
          <a:bodyPr wrap="square">
            <a:spAutoFit/>
          </a:bodyPr>
          <a:lstStyle/>
          <a:p>
            <a:pPr marL="285750" indent="-285750" algn="just">
              <a:buClr>
                <a:schemeClr val="bg2">
                  <a:lumMod val="50000"/>
                </a:schemeClr>
              </a:buClr>
              <a:buFont typeface="Courier New" pitchFamily="49" charset="0"/>
              <a:buChar char="o"/>
            </a:pPr>
            <a:r>
              <a:rPr lang="en-IN" sz="2000" b="1" dirty="0"/>
              <a:t>p </a:t>
            </a:r>
            <a:r>
              <a:rPr lang="en-IN" sz="2000" b="1" dirty="0" smtClean="0"/>
              <a:t>value : </a:t>
            </a:r>
            <a:r>
              <a:rPr lang="en-IN" sz="2000" dirty="0"/>
              <a:t>The p value associated with the ADF statistic is 7.741088433521471e-05 (a very small value close to 0). The p value helps determine the significance of the ADF statistic. When p value is less than 0.05. it indicates that we can reject the null hypothesis and conclude that the data is non stationary. However in this case a small p value suggests that we can reject the hypothesis and infer that the data is indeed stationary.</a:t>
            </a:r>
          </a:p>
          <a:p>
            <a:pPr marL="285750" indent="-285750" algn="just">
              <a:buClr>
                <a:schemeClr val="bg2">
                  <a:lumMod val="50000"/>
                </a:schemeClr>
              </a:buClr>
              <a:buFont typeface="Courier New" pitchFamily="49" charset="0"/>
              <a:buChar char="o"/>
            </a:pPr>
            <a:r>
              <a:rPr lang="en-IN" sz="2000" b="1" dirty="0"/>
              <a:t>Boolean </a:t>
            </a:r>
            <a:r>
              <a:rPr lang="en-IN" sz="2000" b="1" dirty="0" smtClean="0"/>
              <a:t>Result : </a:t>
            </a:r>
            <a:r>
              <a:rPr lang="en-IN" sz="2000" dirty="0"/>
              <a:t>The </a:t>
            </a:r>
            <a:r>
              <a:rPr lang="en-IN" sz="2000" dirty="0" smtClean="0"/>
              <a:t>Boolean </a:t>
            </a:r>
            <a:r>
              <a:rPr lang="en-IN" sz="2000" dirty="0"/>
              <a:t>result is False because the p value (7.741088433521471e-05) is less than 0.05. This implies that our data can be considered stationary.</a:t>
            </a:r>
          </a:p>
          <a:p>
            <a:pPr marL="285750" indent="-285750" algn="just">
              <a:buClr>
                <a:schemeClr val="bg2">
                  <a:lumMod val="50000"/>
                </a:schemeClr>
              </a:buClr>
              <a:buFont typeface="Courier New" pitchFamily="49" charset="0"/>
              <a:buChar char="o"/>
            </a:pPr>
            <a:r>
              <a:rPr lang="en-IN" sz="2000" b="1" dirty="0" smtClean="0"/>
              <a:t>Conclusion : </a:t>
            </a:r>
            <a:r>
              <a:rPr lang="en-IN" sz="2000" dirty="0" smtClean="0"/>
              <a:t>Based </a:t>
            </a:r>
            <a:r>
              <a:rPr lang="en-IN" sz="2000" dirty="0"/>
              <a:t>on our analysis of ADF statistic p value and </a:t>
            </a:r>
            <a:r>
              <a:rPr lang="en-IN" sz="2000" dirty="0" smtClean="0"/>
              <a:t>Boolean </a:t>
            </a:r>
            <a:r>
              <a:rPr lang="en-IN" sz="2000" dirty="0"/>
              <a:t>result there exists evidence to support concluding that our "Sales" data series demonstrates characteristics of stationarity. The p value being low implies that the data is highly likely to be stationary. This assertion is further supported by the negative value of the ADF statistic.</a:t>
            </a:r>
          </a:p>
        </p:txBody>
      </p:sp>
    </p:spTree>
    <p:extLst>
      <p:ext uri="{BB962C8B-B14F-4D97-AF65-F5344CB8AC3E}">
        <p14:creationId xmlns:p14="http://schemas.microsoft.com/office/powerpoint/2010/main" val="5582317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8780526"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10562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212" t="38008" r="45028" b="25341"/>
          <a:stretch/>
        </p:blipFill>
        <p:spPr>
          <a:xfrm>
            <a:off x="823182" y="620688"/>
            <a:ext cx="7344816" cy="4320480"/>
          </a:xfrm>
          <a:prstGeom prst="rect">
            <a:avLst/>
          </a:prstGeom>
        </p:spPr>
      </p:pic>
      <p:sp>
        <p:nvSpPr>
          <p:cNvPr id="4" name="Rectangle 3"/>
          <p:cNvSpPr/>
          <p:nvPr/>
        </p:nvSpPr>
        <p:spPr>
          <a:xfrm>
            <a:off x="495431" y="5107810"/>
            <a:ext cx="8208912" cy="1323439"/>
          </a:xfrm>
          <a:prstGeom prst="rect">
            <a:avLst/>
          </a:prstGeom>
        </p:spPr>
        <p:txBody>
          <a:bodyPr wrap="square">
            <a:spAutoFit/>
          </a:bodyPr>
          <a:lstStyle/>
          <a:p>
            <a:pPr algn="just"/>
            <a:r>
              <a:rPr lang="en-IN" sz="2000" dirty="0"/>
              <a:t>ACF measures the correlation between a time series and its own lagged values at different time lags. Peaks or significant values in the ACF plot at specific lags indicate the presence of a seasonal or periodic pattern in the data.</a:t>
            </a:r>
          </a:p>
        </p:txBody>
      </p:sp>
    </p:spTree>
    <p:extLst>
      <p:ext uri="{BB962C8B-B14F-4D97-AF65-F5344CB8AC3E}">
        <p14:creationId xmlns:p14="http://schemas.microsoft.com/office/powerpoint/2010/main" val="21605634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88" y="764704"/>
            <a:ext cx="7657109"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15291" y="5085184"/>
            <a:ext cx="8136904" cy="1323439"/>
          </a:xfrm>
          <a:prstGeom prst="rect">
            <a:avLst/>
          </a:prstGeom>
        </p:spPr>
        <p:txBody>
          <a:bodyPr wrap="square">
            <a:spAutoFit/>
          </a:bodyPr>
          <a:lstStyle/>
          <a:p>
            <a:pPr algn="just"/>
            <a:r>
              <a:rPr lang="en-IN" sz="2000" dirty="0"/>
              <a:t>We can see that there is positive lag at points 0,1,2,3,11,12,13,14,15,16,17 and negative lag at points 4,5,6,7,8,9,10. so the lags indicates the presence of seasonal and periodic pattern in the </a:t>
            </a:r>
            <a:r>
              <a:rPr lang="en-IN" sz="2000" dirty="0" smtClean="0"/>
              <a:t>data.</a:t>
            </a:r>
            <a:endParaRPr lang="en-IN" sz="2000" dirty="0"/>
          </a:p>
        </p:txBody>
      </p:sp>
    </p:spTree>
    <p:extLst>
      <p:ext uri="{BB962C8B-B14F-4D97-AF65-F5344CB8AC3E}">
        <p14:creationId xmlns:p14="http://schemas.microsoft.com/office/powerpoint/2010/main" val="41086212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364" t="44206" r="56818" b="30732"/>
          <a:stretch/>
        </p:blipFill>
        <p:spPr>
          <a:xfrm>
            <a:off x="781042" y="907798"/>
            <a:ext cx="7528406" cy="2881242"/>
          </a:xfrm>
          <a:prstGeom prst="rect">
            <a:avLst/>
          </a:prstGeom>
        </p:spPr>
      </p:pic>
      <p:sp>
        <p:nvSpPr>
          <p:cNvPr id="3" name="Rectangle 2"/>
          <p:cNvSpPr/>
          <p:nvPr/>
        </p:nvSpPr>
        <p:spPr>
          <a:xfrm>
            <a:off x="539552" y="4365104"/>
            <a:ext cx="8136904" cy="1015663"/>
          </a:xfrm>
          <a:prstGeom prst="rect">
            <a:avLst/>
          </a:prstGeom>
        </p:spPr>
        <p:txBody>
          <a:bodyPr wrap="square">
            <a:spAutoFit/>
          </a:bodyPr>
          <a:lstStyle/>
          <a:p>
            <a:pPr algn="just"/>
            <a:r>
              <a:rPr lang="en-IN" sz="2000" dirty="0"/>
              <a:t>PACF: Examine the PACF plot to identify the order of the autoregressive (AR) component in the data. Significant peaks in the PACF plot suggest the presence of AR terms in the model.</a:t>
            </a:r>
          </a:p>
        </p:txBody>
      </p:sp>
    </p:spTree>
    <p:extLst>
      <p:ext uri="{BB962C8B-B14F-4D97-AF65-F5344CB8AC3E}">
        <p14:creationId xmlns:p14="http://schemas.microsoft.com/office/powerpoint/2010/main" val="2686664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749997"/>
            <a:ext cx="5904656" cy="4047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75572" y="4797152"/>
            <a:ext cx="8208912" cy="1754326"/>
          </a:xfrm>
          <a:prstGeom prst="rect">
            <a:avLst/>
          </a:prstGeom>
        </p:spPr>
        <p:txBody>
          <a:bodyPr wrap="square">
            <a:spAutoFit/>
          </a:bodyPr>
          <a:lstStyle/>
          <a:p>
            <a:pPr marL="285750" indent="-285750" algn="just">
              <a:buClr>
                <a:schemeClr val="bg2">
                  <a:lumMod val="50000"/>
                </a:schemeClr>
              </a:buClr>
              <a:buFont typeface="Courier New" pitchFamily="49" charset="0"/>
              <a:buChar char="o"/>
            </a:pPr>
            <a:r>
              <a:rPr lang="en-IN" dirty="0"/>
              <a:t>We can see there are significant positive and </a:t>
            </a:r>
            <a:r>
              <a:rPr lang="en-IN" dirty="0" smtClean="0"/>
              <a:t>negative </a:t>
            </a:r>
            <a:r>
              <a:rPr lang="en-IN" dirty="0"/>
              <a:t>lags on the graph, It indicates that there is presence of an autoregressive (AR) component in the data.</a:t>
            </a:r>
          </a:p>
          <a:p>
            <a:pPr marL="285750" indent="-285750" algn="just">
              <a:buClr>
                <a:schemeClr val="bg2">
                  <a:lumMod val="50000"/>
                </a:schemeClr>
              </a:buClr>
              <a:buFont typeface="Courier New" pitchFamily="49" charset="0"/>
              <a:buChar char="o"/>
            </a:pPr>
            <a:r>
              <a:rPr lang="en-IN" dirty="0"/>
              <a:t>Indicating the presence of an autoregressive (AR) component in time series data means that we have observed significant partial autocorrelation (PACF) values at specific lags in the PACF </a:t>
            </a:r>
            <a:r>
              <a:rPr lang="en-IN" dirty="0" smtClean="0"/>
              <a:t>plot.</a:t>
            </a:r>
            <a:endParaRPr lang="en-IN" dirty="0"/>
          </a:p>
        </p:txBody>
      </p:sp>
    </p:spTree>
    <p:extLst>
      <p:ext uri="{BB962C8B-B14F-4D97-AF65-F5344CB8AC3E}">
        <p14:creationId xmlns:p14="http://schemas.microsoft.com/office/powerpoint/2010/main" val="1742101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818" t="27228" r="53636" b="44475"/>
          <a:stretch/>
        </p:blipFill>
        <p:spPr>
          <a:xfrm>
            <a:off x="769609" y="1628800"/>
            <a:ext cx="7517636" cy="3024336"/>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15911401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3" y="260648"/>
            <a:ext cx="8856985"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6054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24744"/>
            <a:ext cx="7605794" cy="468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5791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24744"/>
            <a:ext cx="7656733" cy="4664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011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692696"/>
            <a:ext cx="7024744" cy="792088"/>
          </a:xfrm>
        </p:spPr>
        <p:txBody>
          <a:bodyPr>
            <a:normAutofit/>
          </a:bodyPr>
          <a:lstStyle/>
          <a:p>
            <a:pPr algn="ctr"/>
            <a:r>
              <a:rPr lang="en-IN" b="1" dirty="0"/>
              <a:t>Data and Features</a:t>
            </a:r>
          </a:p>
        </p:txBody>
      </p:sp>
      <p:sp>
        <p:nvSpPr>
          <p:cNvPr id="3" name="Content Placeholder 2"/>
          <p:cNvSpPr>
            <a:spLocks noGrp="1"/>
          </p:cNvSpPr>
          <p:nvPr>
            <p:ph idx="1"/>
          </p:nvPr>
        </p:nvSpPr>
        <p:spPr>
          <a:xfrm>
            <a:off x="467544" y="1556792"/>
            <a:ext cx="8208912" cy="4968552"/>
          </a:xfrm>
        </p:spPr>
        <p:txBody>
          <a:bodyPr>
            <a:noAutofit/>
          </a:bodyPr>
          <a:lstStyle/>
          <a:p>
            <a:r>
              <a:rPr lang="en-IN" dirty="0"/>
              <a:t>Datasets contain historical sales data for 1,115 Rossmann stores</a:t>
            </a:r>
            <a:r>
              <a:rPr lang="en-IN" dirty="0" smtClean="0"/>
              <a:t>.</a:t>
            </a:r>
          </a:p>
          <a:p>
            <a:pPr marL="68580" indent="0">
              <a:buNone/>
            </a:pPr>
            <a:r>
              <a:rPr lang="en-IN" b="1" dirty="0" smtClean="0"/>
              <a:t>Data </a:t>
            </a:r>
            <a:r>
              <a:rPr lang="en-IN" b="1" dirty="0"/>
              <a:t>fields</a:t>
            </a:r>
          </a:p>
          <a:p>
            <a:pPr marL="68580" indent="0">
              <a:buNone/>
            </a:pPr>
            <a:r>
              <a:rPr lang="en-IN" dirty="0" smtClean="0"/>
              <a:t>	Most </a:t>
            </a:r>
            <a:r>
              <a:rPr lang="en-IN" dirty="0"/>
              <a:t>of the fields are self-explanatory. The following are descriptions for those </a:t>
            </a:r>
            <a:r>
              <a:rPr lang="en-IN" dirty="0" smtClean="0"/>
              <a:t>that aren't</a:t>
            </a:r>
            <a:r>
              <a:rPr lang="en-IN" dirty="0"/>
              <a:t>.</a:t>
            </a:r>
          </a:p>
          <a:p>
            <a:r>
              <a:rPr lang="en-IN" b="1" dirty="0"/>
              <a:t>Id </a:t>
            </a:r>
            <a:r>
              <a:rPr lang="en-IN" dirty="0"/>
              <a:t>- an Id that represents a (Store, Date) duple within the test set</a:t>
            </a:r>
          </a:p>
          <a:p>
            <a:r>
              <a:rPr lang="en-IN" b="1" dirty="0"/>
              <a:t>Store </a:t>
            </a:r>
            <a:r>
              <a:rPr lang="en-IN" dirty="0"/>
              <a:t>- a unique Id for each store</a:t>
            </a:r>
          </a:p>
          <a:p>
            <a:r>
              <a:rPr lang="en-IN" b="1" dirty="0"/>
              <a:t>Sales </a:t>
            </a:r>
            <a:r>
              <a:rPr lang="en-IN" dirty="0"/>
              <a:t>- the turnover for any given day (this is what you are predicting)</a:t>
            </a:r>
          </a:p>
          <a:p>
            <a:r>
              <a:rPr lang="en-IN" b="1" dirty="0"/>
              <a:t>Customers </a:t>
            </a:r>
            <a:r>
              <a:rPr lang="en-IN" dirty="0"/>
              <a:t>- the number of customers on a given </a:t>
            </a:r>
            <a:r>
              <a:rPr lang="en-IN" dirty="0" smtClean="0"/>
              <a:t>day.</a:t>
            </a:r>
            <a:endParaRPr lang="en-IN" dirty="0"/>
          </a:p>
        </p:txBody>
      </p:sp>
    </p:spTree>
    <p:extLst>
      <p:ext uri="{BB962C8B-B14F-4D97-AF65-F5344CB8AC3E}">
        <p14:creationId xmlns:p14="http://schemas.microsoft.com/office/powerpoint/2010/main" val="286922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24744"/>
            <a:ext cx="7930120" cy="4880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345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364" t="36660" r="48636" b="34774"/>
          <a:stretch/>
        </p:blipFill>
        <p:spPr>
          <a:xfrm>
            <a:off x="2325565" y="736073"/>
            <a:ext cx="4824536" cy="2304256"/>
          </a:xfrm>
          <a:prstGeom prst="rect">
            <a:avLst/>
          </a:prstGeom>
          <a:effectLst>
            <a:glow rad="101600">
              <a:schemeClr val="accent1">
                <a:satMod val="175000"/>
                <a:alpha val="40000"/>
              </a:schemeClr>
            </a:glo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546" t="32079" r="53124" b="9172"/>
          <a:stretch/>
        </p:blipFill>
        <p:spPr>
          <a:xfrm>
            <a:off x="899592" y="3047465"/>
            <a:ext cx="7416824" cy="3384376"/>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14432520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92905"/>
            <a:ext cx="8562622" cy="6363995"/>
          </a:xfrm>
          <a:prstGeom prst="rect">
            <a:avLst/>
          </a:prstGeom>
          <a:noFill/>
          <a:ln>
            <a:noFill/>
          </a:ln>
          <a:effectLst>
            <a:glow rad="1397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65749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60648"/>
            <a:ext cx="9144000"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63519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83" y="836712"/>
            <a:ext cx="8192143" cy="5588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5275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208912" cy="720080"/>
          </a:xfrm>
        </p:spPr>
        <p:txBody>
          <a:bodyPr>
            <a:normAutofit fontScale="90000"/>
          </a:bodyPr>
          <a:lstStyle/>
          <a:p>
            <a:pPr algn="ctr"/>
            <a:r>
              <a:rPr lang="en-IN" sz="4400" b="1" dirty="0" smtClean="0">
                <a:solidFill>
                  <a:schemeClr val="bg2">
                    <a:lumMod val="75000"/>
                  </a:schemeClr>
                </a:solidFill>
              </a:rPr>
              <a:t>Results</a:t>
            </a:r>
            <a:endParaRPr lang="en-IN" sz="4400" dirty="0">
              <a:solidFill>
                <a:schemeClr val="bg2">
                  <a:lumMod val="75000"/>
                </a:schemeClr>
              </a:solidFill>
            </a:endParaRPr>
          </a:p>
        </p:txBody>
      </p:sp>
      <p:sp>
        <p:nvSpPr>
          <p:cNvPr id="3" name="Content Placeholder 2"/>
          <p:cNvSpPr>
            <a:spLocks noGrp="1"/>
          </p:cNvSpPr>
          <p:nvPr>
            <p:ph idx="1"/>
          </p:nvPr>
        </p:nvSpPr>
        <p:spPr>
          <a:xfrm>
            <a:off x="467544" y="1700808"/>
            <a:ext cx="8208912" cy="4824536"/>
          </a:xfrm>
        </p:spPr>
        <p:txBody>
          <a:bodyPr>
            <a:normAutofit/>
          </a:bodyPr>
          <a:lstStyle/>
          <a:p>
            <a:r>
              <a:rPr lang="en-IN" dirty="0"/>
              <a:t>The machine learning models were able to accurately predict the sales of pharmaceutical products for the next six weeks. This allowed Rossman to optimize their inventory and staffing levels, resulting in increased efficiency and profitability.</a:t>
            </a:r>
          </a:p>
          <a:p>
            <a:pPr marL="68580" indent="0" algn="ctr">
              <a:buNone/>
            </a:pPr>
            <a:r>
              <a:rPr lang="en-IN" sz="4000" b="1" dirty="0">
                <a:solidFill>
                  <a:schemeClr val="bg2">
                    <a:lumMod val="75000"/>
                  </a:schemeClr>
                </a:solidFill>
              </a:rPr>
              <a:t>Conclusion</a:t>
            </a:r>
          </a:p>
          <a:p>
            <a:r>
              <a:rPr lang="en-IN" dirty="0"/>
              <a:t>T</a:t>
            </a:r>
            <a:r>
              <a:rPr lang="en-IN" dirty="0" smtClean="0"/>
              <a:t>he </a:t>
            </a:r>
            <a:r>
              <a:rPr lang="en-IN" dirty="0"/>
              <a:t>Rossman pharmaceutical sales prediction machine learning project was a success. By accurately predicting sales, Rossman was able to optimize their operations and increase profitability.</a:t>
            </a:r>
          </a:p>
          <a:p>
            <a:endParaRPr lang="en-IN" dirty="0"/>
          </a:p>
        </p:txBody>
      </p:sp>
    </p:spTree>
    <p:extLst>
      <p:ext uri="{BB962C8B-B14F-4D97-AF65-F5344CB8AC3E}">
        <p14:creationId xmlns:p14="http://schemas.microsoft.com/office/powerpoint/2010/main" val="325223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2711624"/>
            <a:ext cx="8208912" cy="1323439"/>
          </a:xfrm>
          <a:prstGeom prst="rect">
            <a:avLst/>
          </a:prstGeom>
          <a:effectLst>
            <a:glow rad="101600">
              <a:schemeClr val="accent3">
                <a:satMod val="175000"/>
                <a:alpha val="40000"/>
              </a:schemeClr>
            </a:glow>
            <a:innerShdw blurRad="114300">
              <a:prstClr val="black"/>
            </a:inn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0" b="1" i="1" u="none" strike="noStrike" kern="0" cap="none" spc="0" normalizeH="0" baseline="0" noProof="0" dirty="0" smtClean="0">
                <a:ln>
                  <a:noFill/>
                </a:ln>
                <a:solidFill>
                  <a:schemeClr val="bg2">
                    <a:lumMod val="75000"/>
                  </a:schemeClr>
                </a:solidFill>
                <a:effectLst>
                  <a:outerShdw blurRad="38100" dist="38100" dir="2700000" algn="tl">
                    <a:srgbClr val="000000">
                      <a:alpha val="43137"/>
                    </a:srgbClr>
                  </a:outerShdw>
                </a:effectLst>
                <a:uLnTx/>
                <a:uFillTx/>
                <a:latin typeface="Calibri" pitchFamily="34" charset="0"/>
                <a:ea typeface="+mj-ea"/>
                <a:cs typeface="+mj-cs"/>
              </a:rPr>
              <a:t>Thank You</a:t>
            </a:r>
            <a:endParaRPr kumimoji="0" lang="en-IN" sz="8000" b="0" i="0" u="none" strike="noStrike" kern="0" cap="none" spc="0" normalizeH="0" baseline="0" noProof="0" dirty="0" smtClean="0">
              <a:ln>
                <a:noFill/>
              </a:ln>
              <a:solidFill>
                <a:schemeClr val="bg2">
                  <a:lumMod val="75000"/>
                </a:schemeClr>
              </a:solidFill>
              <a:effectLst/>
              <a:uLnTx/>
              <a:uFillTx/>
            </a:endParaRPr>
          </a:p>
        </p:txBody>
      </p:sp>
    </p:spTree>
    <p:extLst>
      <p:ext uri="{BB962C8B-B14F-4D97-AF65-F5344CB8AC3E}">
        <p14:creationId xmlns:p14="http://schemas.microsoft.com/office/powerpoint/2010/main" val="321557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36712"/>
            <a:ext cx="8208912" cy="5688632"/>
          </a:xfrm>
        </p:spPr>
        <p:txBody>
          <a:bodyPr>
            <a:normAutofit/>
          </a:bodyPr>
          <a:lstStyle/>
          <a:p>
            <a:r>
              <a:rPr lang="en-IN" b="1" dirty="0"/>
              <a:t>Open </a:t>
            </a:r>
            <a:r>
              <a:rPr lang="en-IN" dirty="0"/>
              <a:t>- an indicator for whether the store was open: 0 = closed, 1 = open</a:t>
            </a:r>
          </a:p>
          <a:p>
            <a:r>
              <a:rPr lang="en-IN" b="1" dirty="0"/>
              <a:t>StateHoliday </a:t>
            </a:r>
            <a:r>
              <a:rPr lang="en-IN" dirty="0"/>
              <a:t>- indicates a state holiday. Normally all stores, with few exceptions, </a:t>
            </a:r>
            <a:r>
              <a:rPr lang="en-IN" dirty="0" smtClean="0"/>
              <a:t>are closed </a:t>
            </a:r>
            <a:r>
              <a:rPr lang="en-IN" dirty="0"/>
              <a:t>on state holidays. Note that all schools are closed on public holidays </a:t>
            </a:r>
            <a:r>
              <a:rPr lang="en-IN" dirty="0" smtClean="0"/>
              <a:t>and weekends</a:t>
            </a:r>
            <a:r>
              <a:rPr lang="en-IN" dirty="0"/>
              <a:t>. a = public </a:t>
            </a:r>
            <a:r>
              <a:rPr lang="en-IN" dirty="0" smtClean="0"/>
              <a:t>holiday,</a:t>
            </a:r>
          </a:p>
          <a:p>
            <a:pPr marL="68580" indent="0">
              <a:buNone/>
            </a:pPr>
            <a:r>
              <a:rPr lang="en-IN" dirty="0"/>
              <a:t> </a:t>
            </a:r>
            <a:r>
              <a:rPr lang="en-IN" dirty="0" smtClean="0"/>
              <a:t>   b </a:t>
            </a:r>
            <a:r>
              <a:rPr lang="en-IN" dirty="0"/>
              <a:t>= Easter holiday, c = Christmas, 0 = None</a:t>
            </a:r>
          </a:p>
          <a:p>
            <a:r>
              <a:rPr lang="en-IN" b="1" dirty="0"/>
              <a:t>SchoolHoliday </a:t>
            </a:r>
            <a:r>
              <a:rPr lang="en-IN" dirty="0"/>
              <a:t>- indicates if the (Store, Date) was affected by the closure of </a:t>
            </a:r>
            <a:r>
              <a:rPr lang="en-IN" dirty="0" smtClean="0"/>
              <a:t>public schools.</a:t>
            </a:r>
            <a:endParaRPr lang="en-IN" dirty="0"/>
          </a:p>
          <a:p>
            <a:r>
              <a:rPr lang="en-IN" b="1" dirty="0"/>
              <a:t>StoreType </a:t>
            </a:r>
            <a:r>
              <a:rPr lang="en-IN" dirty="0"/>
              <a:t>- differentiates between 4 different store models: a, b, c, </a:t>
            </a:r>
            <a:r>
              <a:rPr lang="en-IN" dirty="0" smtClean="0"/>
              <a:t>d.</a:t>
            </a:r>
            <a:endParaRPr lang="en-IN" dirty="0"/>
          </a:p>
          <a:p>
            <a:r>
              <a:rPr lang="en-IN" b="1" dirty="0"/>
              <a:t>Assortment </a:t>
            </a:r>
            <a:r>
              <a:rPr lang="en-IN" dirty="0"/>
              <a:t>- describes an assortment level: a = basic, b = extra, c = </a:t>
            </a:r>
            <a:r>
              <a:rPr lang="en-IN" dirty="0" smtClean="0"/>
              <a:t>extended.</a:t>
            </a:r>
            <a:endParaRPr lang="en-IN" dirty="0"/>
          </a:p>
        </p:txBody>
      </p:sp>
    </p:spTree>
    <p:extLst>
      <p:ext uri="{BB962C8B-B14F-4D97-AF65-F5344CB8AC3E}">
        <p14:creationId xmlns:p14="http://schemas.microsoft.com/office/powerpoint/2010/main" val="1819069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08720"/>
            <a:ext cx="8208912" cy="5616624"/>
          </a:xfrm>
        </p:spPr>
        <p:txBody>
          <a:bodyPr>
            <a:noAutofit/>
          </a:bodyPr>
          <a:lstStyle/>
          <a:p>
            <a:r>
              <a:rPr lang="en-IN" b="1" dirty="0"/>
              <a:t>CompetitionDistance </a:t>
            </a:r>
            <a:r>
              <a:rPr lang="en-IN" dirty="0"/>
              <a:t>- distance in meters to the nearest competitor store</a:t>
            </a:r>
          </a:p>
          <a:p>
            <a:r>
              <a:rPr lang="en-IN" b="1" dirty="0"/>
              <a:t>CompetitionOpenSince[Month/Year] </a:t>
            </a:r>
            <a:r>
              <a:rPr lang="en-IN" dirty="0"/>
              <a:t>- gives the approximate year and month of </a:t>
            </a:r>
            <a:r>
              <a:rPr lang="en-IN" dirty="0" smtClean="0"/>
              <a:t>the time </a:t>
            </a:r>
            <a:r>
              <a:rPr lang="en-IN" dirty="0"/>
              <a:t>the nearest competitor was </a:t>
            </a:r>
            <a:r>
              <a:rPr lang="en-IN" dirty="0" smtClean="0"/>
              <a:t>opened.</a:t>
            </a:r>
            <a:endParaRPr lang="en-IN" dirty="0"/>
          </a:p>
          <a:p>
            <a:r>
              <a:rPr lang="en-IN" b="1" dirty="0"/>
              <a:t>Promo </a:t>
            </a:r>
            <a:r>
              <a:rPr lang="en-IN" dirty="0"/>
              <a:t>- indicates whether a store is running a promo on that day</a:t>
            </a:r>
          </a:p>
          <a:p>
            <a:r>
              <a:rPr lang="en-IN" b="1" dirty="0"/>
              <a:t>Promo2 </a:t>
            </a:r>
            <a:r>
              <a:rPr lang="en-IN" dirty="0"/>
              <a:t>- Promo2 is a continuing and consecutive promotion for some stores: 0 </a:t>
            </a:r>
            <a:r>
              <a:rPr lang="en-IN" dirty="0" smtClean="0"/>
              <a:t>= store </a:t>
            </a:r>
            <a:r>
              <a:rPr lang="en-IN" dirty="0"/>
              <a:t>is not participating, 1 = store is participating</a:t>
            </a:r>
          </a:p>
          <a:p>
            <a:r>
              <a:rPr lang="en-IN" b="1" dirty="0"/>
              <a:t>Promo2Since[Year/Week] </a:t>
            </a:r>
            <a:r>
              <a:rPr lang="en-IN" dirty="0"/>
              <a:t>- describes the year and calendar week when the </a:t>
            </a:r>
            <a:r>
              <a:rPr lang="en-IN" dirty="0" smtClean="0"/>
              <a:t>store started </a:t>
            </a:r>
            <a:r>
              <a:rPr lang="en-IN" dirty="0"/>
              <a:t>participating in </a:t>
            </a:r>
            <a:r>
              <a:rPr lang="en-IN" dirty="0" smtClean="0"/>
              <a:t>Promo2.</a:t>
            </a:r>
            <a:endParaRPr lang="en-IN" b="1" dirty="0" smtClean="0"/>
          </a:p>
          <a:p>
            <a:endParaRPr lang="en-IN" b="1" dirty="0"/>
          </a:p>
          <a:p>
            <a:endParaRPr lang="en-IN" b="1" dirty="0" smtClean="0"/>
          </a:p>
          <a:p>
            <a:endParaRPr lang="en-IN" b="1" dirty="0"/>
          </a:p>
        </p:txBody>
      </p:sp>
    </p:spTree>
    <p:extLst>
      <p:ext uri="{BB962C8B-B14F-4D97-AF65-F5344CB8AC3E}">
        <p14:creationId xmlns:p14="http://schemas.microsoft.com/office/powerpoint/2010/main" val="5577372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052736"/>
            <a:ext cx="8208912" cy="4779893"/>
          </a:xfrm>
        </p:spPr>
        <p:txBody>
          <a:bodyPr/>
          <a:lstStyle/>
          <a:p>
            <a:r>
              <a:rPr lang="en-IN" b="1" dirty="0"/>
              <a:t>PromoInterval </a:t>
            </a:r>
            <a:r>
              <a:rPr lang="en-IN" dirty="0"/>
              <a:t>- describes the consecutive intervals Promo2 is started, naming the months the promotion is started anew. E.g. "Feb,May,Aug,Nov" means each round starts in February, May, August, November of any given year for that </a:t>
            </a:r>
            <a:r>
              <a:rPr lang="en-IN" dirty="0" smtClean="0"/>
              <a:t>store.</a:t>
            </a:r>
            <a:endParaRPr lang="en-IN" dirty="0"/>
          </a:p>
        </p:txBody>
      </p:sp>
    </p:spTree>
    <p:extLst>
      <p:ext uri="{BB962C8B-B14F-4D97-AF65-F5344CB8AC3E}">
        <p14:creationId xmlns:p14="http://schemas.microsoft.com/office/powerpoint/2010/main" val="10706652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67544" y="692696"/>
            <a:ext cx="8208912" cy="792088"/>
          </a:xfrm>
          <a:prstGeom prst="rect">
            <a:avLst/>
          </a:prstGeom>
        </p:spPr>
        <p:txBody>
          <a:bodyPr>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dirty="0" smtClean="0"/>
              <a:t>Exploratory Data Analysis</a:t>
            </a:r>
            <a:endParaRPr lang="en-IN"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496" y="1496647"/>
            <a:ext cx="7937008" cy="4092593"/>
          </a:xfrm>
          <a:prstGeom prst="rect">
            <a:avLst/>
          </a:prstGeom>
        </p:spPr>
      </p:pic>
      <p:sp>
        <p:nvSpPr>
          <p:cNvPr id="5" name="Rectangle 4"/>
          <p:cNvSpPr/>
          <p:nvPr/>
        </p:nvSpPr>
        <p:spPr>
          <a:xfrm>
            <a:off x="467544" y="5589240"/>
            <a:ext cx="8208912" cy="923330"/>
          </a:xfrm>
          <a:prstGeom prst="rect">
            <a:avLst/>
          </a:prstGeom>
        </p:spPr>
        <p:txBody>
          <a:bodyPr wrap="square">
            <a:spAutoFit/>
          </a:bodyPr>
          <a:lstStyle/>
          <a:p>
            <a:pPr algn="ctr"/>
            <a:r>
              <a:rPr lang="en-IN" dirty="0"/>
              <a:t>From above plot shows that Store-A, Store-C, Store-D have similar sales behaviour but Store-B have most sales behaviour as compare to Store A,C,D.</a:t>
            </a:r>
          </a:p>
        </p:txBody>
      </p:sp>
    </p:spTree>
    <p:extLst>
      <p:ext uri="{BB962C8B-B14F-4D97-AF65-F5344CB8AC3E}">
        <p14:creationId xmlns:p14="http://schemas.microsoft.com/office/powerpoint/2010/main" val="7659921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421</TotalTime>
  <Words>1491</Words>
  <Application>Microsoft Office PowerPoint</Application>
  <PresentationFormat>On-screen Show (4:3)</PresentationFormat>
  <Paragraphs>92</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Austin</vt:lpstr>
      <vt:lpstr>Rossmann Pharmaceuticals</vt:lpstr>
      <vt:lpstr>Introduction</vt:lpstr>
      <vt:lpstr>Problem Statement</vt:lpstr>
      <vt:lpstr>Data Collection and  Pre-processing</vt:lpstr>
      <vt:lpstr>Data and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dc:creator>
  <cp:lastModifiedBy>Sumit</cp:lastModifiedBy>
  <cp:revision>32</cp:revision>
  <dcterms:created xsi:type="dcterms:W3CDTF">2023-09-07T14:24:58Z</dcterms:created>
  <dcterms:modified xsi:type="dcterms:W3CDTF">2023-09-08T10:00:03Z</dcterms:modified>
</cp:coreProperties>
</file>